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0"/>
  </p:notesMasterIdLst>
  <p:sldIdLst>
    <p:sldId id="256" r:id="rId2"/>
    <p:sldId id="257" r:id="rId3"/>
    <p:sldId id="258" r:id="rId4"/>
    <p:sldId id="259" r:id="rId5"/>
    <p:sldId id="260" r:id="rId6"/>
    <p:sldId id="264" r:id="rId7"/>
    <p:sldId id="263" r:id="rId8"/>
    <p:sldId id="262" r:id="rId9"/>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vertBarState="minimized">
    <p:restoredLeft sz="0" autoAdjust="0"/>
    <p:restoredTop sz="74576" autoAdjust="0"/>
  </p:normalViewPr>
  <p:slideViewPr>
    <p:cSldViewPr snapToGrid="0" snapToObjects="1">
      <p:cViewPr>
        <p:scale>
          <a:sx n="75" d="100"/>
          <a:sy n="75" d="100"/>
        </p:scale>
        <p:origin x="2010" y="-1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362959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3050" y="1828800"/>
            <a:ext cx="8775700" cy="4937125"/>
          </a:xfrm>
          <a:prstGeom prst="rect">
            <a:avLst/>
          </a:prstGeom>
          <a:noFill/>
          <a:ln w="12700">
            <a:solidFill>
              <a:prstClr val="black"/>
            </a:solidFill>
          </a:ln>
        </p:spPr>
      </p:sp>
      <p:sp>
        <p:nvSpPr>
          <p:cNvPr id="3" name="Notes Placeholder 2"/>
          <p:cNvSpPr>
            <a:spLocks noGrp="1"/>
          </p:cNvSpPr>
          <p:nvPr>
            <p:ph type="body" idx="1"/>
          </p:nvPr>
        </p:nvSpPr>
        <p:spPr>
          <a:xfrm>
            <a:off x="822325" y="7040563"/>
            <a:ext cx="6584950" cy="5761037"/>
          </a:xfrm>
          <a:prstGeom prst="rect">
            <a:avLst/>
          </a:prstGeom>
        </p:spPr>
        <p:txBody>
          <a:bodyPr/>
          <a:lstStyle/>
          <a:p>
            <a:endParaRPr lang="en-US" dirty="0"/>
          </a:p>
        </p:txBody>
      </p:sp>
    </p:spTree>
    <p:extLst>
      <p:ext uri="{BB962C8B-B14F-4D97-AF65-F5344CB8AC3E}">
        <p14:creationId xmlns:p14="http://schemas.microsoft.com/office/powerpoint/2010/main" val="6867387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hyperlink" Target="https://gamma.app"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hyperlink" Target="https://gamma.app"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hyperlink" Target="https://gamma.app" TargetMode="External"/></Relationships>
</file>

<file path=ppt/slides/_rels/slide4.xml.rels><?xml version="1.0" encoding="UTF-8" standalone="yes"?>
<Relationships xmlns="http://schemas.openxmlformats.org/package/2006/relationships"><Relationship Id="rId3" Type="http://schemas.openxmlformats.org/officeDocument/2006/relationships/hyperlink" Target="https://gamma.app" TargetMode="External"/><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5.png"/><Relationship Id="rId7" Type="http://schemas.openxmlformats.org/officeDocument/2006/relationships/hyperlink" Target="https://gamma.app" TargetMode="External"/><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hyperlink" Target="https://gamma.app" TargetMode="Externa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txBody>
          <a:bodyPr/>
          <a:lstStyle/>
          <a:p>
            <a:endParaRPr lang="en-US"/>
          </a:p>
        </p:txBody>
      </p:sp>
      <p:sp>
        <p:nvSpPr>
          <p:cNvPr id="3" name="Shape 1"/>
          <p:cNvSpPr/>
          <p:nvPr/>
        </p:nvSpPr>
        <p:spPr>
          <a:xfrm>
            <a:off x="0" y="0"/>
            <a:ext cx="14630400" cy="8229600"/>
          </a:xfrm>
          <a:prstGeom prst="rect">
            <a:avLst/>
          </a:prstGeom>
          <a:solidFill>
            <a:srgbClr val="FFFFFF"/>
          </a:solidFill>
          <a:ln w="13811">
            <a:solidFill>
              <a:srgbClr val="E5E0DF"/>
            </a:solidFill>
            <a:prstDash val="solid"/>
          </a:ln>
        </p:spPr>
        <p:txBody>
          <a:bodyPr/>
          <a:lstStyle/>
          <a:p>
            <a:endParaRPr lang="en-US"/>
          </a:p>
        </p:txBody>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5" name="Text 2"/>
          <p:cNvSpPr/>
          <p:nvPr/>
        </p:nvSpPr>
        <p:spPr>
          <a:xfrm>
            <a:off x="833199" y="1587460"/>
            <a:ext cx="7477601" cy="2499598"/>
          </a:xfrm>
          <a:prstGeom prst="rect">
            <a:avLst/>
          </a:prstGeom>
          <a:noFill/>
          <a:ln/>
        </p:spPr>
        <p:txBody>
          <a:bodyPr wrap="square" rtlCol="0" anchor="t"/>
          <a:lstStyle/>
          <a:p>
            <a:pPr marL="0" indent="0">
              <a:lnSpc>
                <a:spcPts val="6561"/>
              </a:lnSpc>
              <a:buNone/>
            </a:pPr>
            <a:r>
              <a:rPr lang="en-US" sz="5249" b="1" kern="0" spc="-157" dirty="0">
                <a:solidFill>
                  <a:srgbClr val="000000"/>
                </a:solidFill>
                <a:latin typeface="Inter" pitchFamily="34" charset="0"/>
                <a:ea typeface="Inter" pitchFamily="34" charset="-122"/>
                <a:cs typeface="Inter" pitchFamily="34" charset="-120"/>
              </a:rPr>
              <a:t>Stock Market Trading Database Management System</a:t>
            </a:r>
            <a:endParaRPr lang="en-US" sz="5249" dirty="0"/>
          </a:p>
        </p:txBody>
      </p:sp>
      <p:sp>
        <p:nvSpPr>
          <p:cNvPr id="6" name="Text 3"/>
          <p:cNvSpPr/>
          <p:nvPr/>
        </p:nvSpPr>
        <p:spPr>
          <a:xfrm>
            <a:off x="833199" y="4420314"/>
            <a:ext cx="7477601" cy="2221706"/>
          </a:xfrm>
          <a:prstGeom prst="rect">
            <a:avLst/>
          </a:prstGeom>
          <a:noFill/>
          <a:ln/>
        </p:spPr>
        <p:txBody>
          <a:bodyPr wrap="square" rtlCol="0" anchor="t"/>
          <a:lstStyle/>
          <a:p>
            <a:pPr marL="0" indent="0">
              <a:lnSpc>
                <a:spcPts val="3499"/>
              </a:lnSpc>
              <a:buNone/>
            </a:pPr>
            <a:r>
              <a:rPr lang="en-US" sz="2187" kern="0" spc="-35" dirty="0">
                <a:solidFill>
                  <a:srgbClr val="272525"/>
                </a:solidFill>
                <a:latin typeface="Inter" pitchFamily="34" charset="0"/>
                <a:ea typeface="Inter" pitchFamily="34" charset="-122"/>
                <a:cs typeface="Inter" pitchFamily="34" charset="-120"/>
              </a:rPr>
              <a:t>Atharva Mohole
Charmy Darji
Harsha K
Himanshu Mal
Le Yu</a:t>
            </a:r>
            <a:endParaRPr lang="en-US" sz="2187" dirty="0"/>
          </a:p>
        </p:txBody>
      </p:sp>
      <p:pic>
        <p:nvPicPr>
          <p:cNvPr id="7" name="Image 1" descr="preencoded.png">
            <a:hlinkClick r:id="rId4"/>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txBody>
          <a:bodyPr/>
          <a:lstStyle/>
          <a:p>
            <a:endParaRPr lang="en-US"/>
          </a:p>
        </p:txBody>
      </p:sp>
      <p:sp>
        <p:nvSpPr>
          <p:cNvPr id="3" name="Shape 1"/>
          <p:cNvSpPr/>
          <p:nvPr/>
        </p:nvSpPr>
        <p:spPr>
          <a:xfrm>
            <a:off x="0" y="0"/>
            <a:ext cx="14630400" cy="8229600"/>
          </a:xfrm>
          <a:prstGeom prst="rect">
            <a:avLst/>
          </a:prstGeom>
          <a:solidFill>
            <a:srgbClr val="FFFFFF"/>
          </a:solidFill>
          <a:ln w="13811">
            <a:solidFill>
              <a:srgbClr val="E5E0DF"/>
            </a:solidFill>
            <a:prstDash val="solid"/>
          </a:ln>
        </p:spPr>
        <p:txBody>
          <a:bodyPr/>
          <a:lstStyle/>
          <a:p>
            <a:endParaRPr lang="en-US"/>
          </a:p>
        </p:txBody>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5" name="Text 2"/>
          <p:cNvSpPr/>
          <p:nvPr/>
        </p:nvSpPr>
        <p:spPr>
          <a:xfrm>
            <a:off x="6315789" y="608171"/>
            <a:ext cx="4800600" cy="691158"/>
          </a:xfrm>
          <a:prstGeom prst="rect">
            <a:avLst/>
          </a:prstGeom>
          <a:noFill/>
          <a:ln/>
        </p:spPr>
        <p:txBody>
          <a:bodyPr wrap="none" rtlCol="0" anchor="t"/>
          <a:lstStyle/>
          <a:p>
            <a:pPr marL="0" indent="0">
              <a:lnSpc>
                <a:spcPts val="5442"/>
              </a:lnSpc>
              <a:buNone/>
            </a:pPr>
            <a:r>
              <a:rPr lang="en-US" sz="4354" b="1" kern="0" spc="-131" dirty="0">
                <a:solidFill>
                  <a:srgbClr val="000000"/>
                </a:solidFill>
                <a:latin typeface="Inter" pitchFamily="34" charset="0"/>
                <a:ea typeface="Inter" pitchFamily="34" charset="-122"/>
                <a:cs typeface="Inter" pitchFamily="34" charset="-120"/>
              </a:rPr>
              <a:t>Mission Statement</a:t>
            </a:r>
            <a:endParaRPr lang="en-US" sz="4354" dirty="0"/>
          </a:p>
        </p:txBody>
      </p:sp>
      <p:sp>
        <p:nvSpPr>
          <p:cNvPr id="6" name="Text 3"/>
          <p:cNvSpPr/>
          <p:nvPr/>
        </p:nvSpPr>
        <p:spPr>
          <a:xfrm>
            <a:off x="6315789" y="1631037"/>
            <a:ext cx="7485221" cy="1769269"/>
          </a:xfrm>
          <a:prstGeom prst="rect">
            <a:avLst/>
          </a:prstGeom>
          <a:noFill/>
          <a:ln/>
        </p:spPr>
        <p:txBody>
          <a:bodyPr wrap="square" rtlCol="0" anchor="t"/>
          <a:lstStyle/>
          <a:p>
            <a:pPr marL="0" indent="0">
              <a:lnSpc>
                <a:spcPts val="2786"/>
              </a:lnSpc>
              <a:buNone/>
            </a:pPr>
            <a:r>
              <a:rPr lang="en-US" sz="1742" kern="0" spc="-35" dirty="0">
                <a:solidFill>
                  <a:srgbClr val="272525"/>
                </a:solidFill>
                <a:latin typeface="Inter" pitchFamily="34" charset="0"/>
                <a:ea typeface="Inter" pitchFamily="34" charset="-122"/>
                <a:cs typeface="Inter" pitchFamily="34" charset="-120"/>
              </a:rPr>
              <a:t>The primary mission of the Stock Market Trading Database Management System is to create and maintain a database that facilitates convenient stock buying and selling for traders, while enabling companies to list their stocks. The system aims to enhance the value of stocks and expand the reach of trading activities.</a:t>
            </a:r>
            <a:endParaRPr lang="en-US" sz="1742" dirty="0"/>
          </a:p>
        </p:txBody>
      </p:sp>
      <p:sp>
        <p:nvSpPr>
          <p:cNvPr id="7" name="Shape 4"/>
          <p:cNvSpPr/>
          <p:nvPr/>
        </p:nvSpPr>
        <p:spPr>
          <a:xfrm>
            <a:off x="6625471" y="3649028"/>
            <a:ext cx="44172" cy="3972401"/>
          </a:xfrm>
          <a:prstGeom prst="roundRect">
            <a:avLst>
              <a:gd name="adj" fmla="val 225321"/>
            </a:avLst>
          </a:prstGeom>
          <a:solidFill>
            <a:srgbClr val="B5B7E3"/>
          </a:solidFill>
          <a:ln/>
        </p:spPr>
        <p:txBody>
          <a:bodyPr/>
          <a:lstStyle/>
          <a:p>
            <a:endParaRPr lang="en-US"/>
          </a:p>
        </p:txBody>
      </p:sp>
      <p:sp>
        <p:nvSpPr>
          <p:cNvPr id="8" name="Shape 5"/>
          <p:cNvSpPr/>
          <p:nvPr/>
        </p:nvSpPr>
        <p:spPr>
          <a:xfrm>
            <a:off x="6896279" y="4048423"/>
            <a:ext cx="774025" cy="44172"/>
          </a:xfrm>
          <a:prstGeom prst="roundRect">
            <a:avLst>
              <a:gd name="adj" fmla="val 225321"/>
            </a:avLst>
          </a:prstGeom>
          <a:solidFill>
            <a:srgbClr val="B5B7E3"/>
          </a:solidFill>
          <a:ln/>
        </p:spPr>
        <p:txBody>
          <a:bodyPr/>
          <a:lstStyle/>
          <a:p>
            <a:endParaRPr lang="en-US"/>
          </a:p>
        </p:txBody>
      </p:sp>
      <p:sp>
        <p:nvSpPr>
          <p:cNvPr id="9" name="Shape 6"/>
          <p:cNvSpPr/>
          <p:nvPr/>
        </p:nvSpPr>
        <p:spPr>
          <a:xfrm>
            <a:off x="6398716" y="3821787"/>
            <a:ext cx="497562" cy="497562"/>
          </a:xfrm>
          <a:prstGeom prst="roundRect">
            <a:avLst>
              <a:gd name="adj" fmla="val 20003"/>
            </a:avLst>
          </a:prstGeom>
          <a:solidFill>
            <a:srgbClr val="DADBF1"/>
          </a:solidFill>
          <a:ln w="13811">
            <a:solidFill>
              <a:srgbClr val="B5B7E3"/>
            </a:solidFill>
            <a:prstDash val="solid"/>
          </a:ln>
        </p:spPr>
        <p:txBody>
          <a:bodyPr/>
          <a:lstStyle/>
          <a:p>
            <a:endParaRPr lang="en-US"/>
          </a:p>
        </p:txBody>
      </p:sp>
      <p:sp>
        <p:nvSpPr>
          <p:cNvPr id="10" name="Text 7"/>
          <p:cNvSpPr/>
          <p:nvPr/>
        </p:nvSpPr>
        <p:spPr>
          <a:xfrm>
            <a:off x="6565880" y="3863221"/>
            <a:ext cx="163235" cy="414576"/>
          </a:xfrm>
          <a:prstGeom prst="rect">
            <a:avLst/>
          </a:prstGeom>
          <a:noFill/>
          <a:ln/>
        </p:spPr>
        <p:txBody>
          <a:bodyPr wrap="none" rtlCol="0" anchor="t"/>
          <a:lstStyle/>
          <a:p>
            <a:pPr marL="0" indent="0" algn="ctr">
              <a:lnSpc>
                <a:spcPts val="3265"/>
              </a:lnSpc>
              <a:buNone/>
            </a:pPr>
            <a:r>
              <a:rPr lang="en-US" sz="2612" b="1" kern="0" spc="-35" dirty="0">
                <a:solidFill>
                  <a:srgbClr val="272525"/>
                </a:solidFill>
                <a:latin typeface="Inter" pitchFamily="34" charset="0"/>
                <a:ea typeface="Inter" pitchFamily="34" charset="-122"/>
                <a:cs typeface="Inter" pitchFamily="34" charset="-120"/>
              </a:rPr>
              <a:t>1</a:t>
            </a:r>
            <a:endParaRPr lang="en-US" sz="2612" dirty="0"/>
          </a:p>
        </p:txBody>
      </p:sp>
      <p:sp>
        <p:nvSpPr>
          <p:cNvPr id="11" name="Text 8"/>
          <p:cNvSpPr/>
          <p:nvPr/>
        </p:nvSpPr>
        <p:spPr>
          <a:xfrm>
            <a:off x="7863959" y="3870127"/>
            <a:ext cx="2684026" cy="345519"/>
          </a:xfrm>
          <a:prstGeom prst="rect">
            <a:avLst/>
          </a:prstGeom>
          <a:noFill/>
          <a:ln/>
        </p:spPr>
        <p:txBody>
          <a:bodyPr wrap="none" rtlCol="0" anchor="t"/>
          <a:lstStyle/>
          <a:p>
            <a:pPr marL="0" indent="0" algn="l">
              <a:lnSpc>
                <a:spcPts val="2721"/>
              </a:lnSpc>
              <a:buNone/>
            </a:pPr>
            <a:r>
              <a:rPr lang="en-US" sz="2177" b="1" kern="0" spc="-65" dirty="0">
                <a:solidFill>
                  <a:srgbClr val="272525"/>
                </a:solidFill>
                <a:latin typeface="Inter" pitchFamily="34" charset="0"/>
                <a:ea typeface="Inter" pitchFamily="34" charset="-122"/>
                <a:cs typeface="Inter" pitchFamily="34" charset="-120"/>
              </a:rPr>
              <a:t>Transaction Handling</a:t>
            </a:r>
            <a:endParaRPr lang="en-US" sz="2177" dirty="0"/>
          </a:p>
        </p:txBody>
      </p:sp>
      <p:sp>
        <p:nvSpPr>
          <p:cNvPr id="12" name="Text 9"/>
          <p:cNvSpPr/>
          <p:nvPr/>
        </p:nvSpPr>
        <p:spPr>
          <a:xfrm>
            <a:off x="7863959" y="4348282"/>
            <a:ext cx="5937052" cy="707707"/>
          </a:xfrm>
          <a:prstGeom prst="rect">
            <a:avLst/>
          </a:prstGeom>
          <a:noFill/>
          <a:ln/>
        </p:spPr>
        <p:txBody>
          <a:bodyPr wrap="square" rtlCol="0" anchor="t"/>
          <a:lstStyle/>
          <a:p>
            <a:pPr marL="0" indent="0" algn="l">
              <a:lnSpc>
                <a:spcPts val="2786"/>
              </a:lnSpc>
              <a:buNone/>
            </a:pPr>
            <a:r>
              <a:rPr lang="en-US" sz="1742" kern="0" spc="-35" dirty="0">
                <a:solidFill>
                  <a:srgbClr val="272525"/>
                </a:solidFill>
                <a:latin typeface="Inter" pitchFamily="34" charset="0"/>
                <a:ea typeface="Inter" pitchFamily="34" charset="-122"/>
                <a:cs typeface="Inter" pitchFamily="34" charset="-120"/>
              </a:rPr>
              <a:t>The system is designed to handle transactions and queries without compromising performance or security.</a:t>
            </a:r>
            <a:endParaRPr lang="en-US" sz="1742" dirty="0"/>
          </a:p>
        </p:txBody>
      </p:sp>
      <p:sp>
        <p:nvSpPr>
          <p:cNvPr id="13" name="Shape 10"/>
          <p:cNvSpPr/>
          <p:nvPr/>
        </p:nvSpPr>
        <p:spPr>
          <a:xfrm>
            <a:off x="6896279" y="6038910"/>
            <a:ext cx="774025" cy="44172"/>
          </a:xfrm>
          <a:prstGeom prst="roundRect">
            <a:avLst>
              <a:gd name="adj" fmla="val 225321"/>
            </a:avLst>
          </a:prstGeom>
          <a:solidFill>
            <a:srgbClr val="B5B7E3"/>
          </a:solidFill>
          <a:ln/>
        </p:spPr>
        <p:txBody>
          <a:bodyPr/>
          <a:lstStyle/>
          <a:p>
            <a:endParaRPr lang="en-US"/>
          </a:p>
        </p:txBody>
      </p:sp>
      <p:sp>
        <p:nvSpPr>
          <p:cNvPr id="14" name="Shape 11"/>
          <p:cNvSpPr/>
          <p:nvPr/>
        </p:nvSpPr>
        <p:spPr>
          <a:xfrm>
            <a:off x="6398716" y="5812274"/>
            <a:ext cx="497562" cy="497562"/>
          </a:xfrm>
          <a:prstGeom prst="roundRect">
            <a:avLst>
              <a:gd name="adj" fmla="val 20003"/>
            </a:avLst>
          </a:prstGeom>
          <a:solidFill>
            <a:srgbClr val="DADBF1"/>
          </a:solidFill>
          <a:ln w="13811">
            <a:solidFill>
              <a:srgbClr val="B5B7E3"/>
            </a:solidFill>
            <a:prstDash val="solid"/>
          </a:ln>
        </p:spPr>
        <p:txBody>
          <a:bodyPr/>
          <a:lstStyle/>
          <a:p>
            <a:endParaRPr lang="en-US"/>
          </a:p>
        </p:txBody>
      </p:sp>
      <p:sp>
        <p:nvSpPr>
          <p:cNvPr id="15" name="Text 12"/>
          <p:cNvSpPr/>
          <p:nvPr/>
        </p:nvSpPr>
        <p:spPr>
          <a:xfrm>
            <a:off x="6546830" y="5853708"/>
            <a:ext cx="201335" cy="414576"/>
          </a:xfrm>
          <a:prstGeom prst="rect">
            <a:avLst/>
          </a:prstGeom>
          <a:noFill/>
          <a:ln/>
        </p:spPr>
        <p:txBody>
          <a:bodyPr wrap="none" rtlCol="0" anchor="t"/>
          <a:lstStyle/>
          <a:p>
            <a:pPr marL="0" indent="0" algn="ctr">
              <a:lnSpc>
                <a:spcPts val="3265"/>
              </a:lnSpc>
              <a:buNone/>
            </a:pPr>
            <a:r>
              <a:rPr lang="en-US" sz="2612" b="1" kern="0" spc="-35" dirty="0">
                <a:solidFill>
                  <a:srgbClr val="272525"/>
                </a:solidFill>
                <a:latin typeface="Inter" pitchFamily="34" charset="0"/>
                <a:ea typeface="Inter" pitchFamily="34" charset="-122"/>
                <a:cs typeface="Inter" pitchFamily="34" charset="-120"/>
              </a:rPr>
              <a:t>2</a:t>
            </a:r>
            <a:endParaRPr lang="en-US" sz="2612" dirty="0"/>
          </a:p>
        </p:txBody>
      </p:sp>
      <p:sp>
        <p:nvSpPr>
          <p:cNvPr id="16" name="Text 13"/>
          <p:cNvSpPr/>
          <p:nvPr/>
        </p:nvSpPr>
        <p:spPr>
          <a:xfrm>
            <a:off x="7863959" y="5860613"/>
            <a:ext cx="2211705" cy="345519"/>
          </a:xfrm>
          <a:prstGeom prst="rect">
            <a:avLst/>
          </a:prstGeom>
          <a:noFill/>
          <a:ln/>
        </p:spPr>
        <p:txBody>
          <a:bodyPr wrap="none" rtlCol="0" anchor="t"/>
          <a:lstStyle/>
          <a:p>
            <a:pPr marL="0" indent="0" algn="l">
              <a:lnSpc>
                <a:spcPts val="2721"/>
              </a:lnSpc>
              <a:buNone/>
            </a:pPr>
            <a:r>
              <a:rPr lang="en-US" sz="2177" b="1" kern="0" spc="-65" dirty="0">
                <a:solidFill>
                  <a:srgbClr val="272525"/>
                </a:solidFill>
                <a:latin typeface="Inter" pitchFamily="34" charset="0"/>
                <a:ea typeface="Inter" pitchFamily="34" charset="-122"/>
                <a:cs typeface="Inter" pitchFamily="34" charset="-120"/>
              </a:rPr>
              <a:t>Encryption</a:t>
            </a:r>
            <a:endParaRPr lang="en-US" sz="2177" dirty="0"/>
          </a:p>
        </p:txBody>
      </p:sp>
      <p:sp>
        <p:nvSpPr>
          <p:cNvPr id="17" name="Text 14"/>
          <p:cNvSpPr/>
          <p:nvPr/>
        </p:nvSpPr>
        <p:spPr>
          <a:xfrm>
            <a:off x="7863959" y="6338768"/>
            <a:ext cx="5937052" cy="1061561"/>
          </a:xfrm>
          <a:prstGeom prst="rect">
            <a:avLst/>
          </a:prstGeom>
          <a:noFill/>
          <a:ln/>
        </p:spPr>
        <p:txBody>
          <a:bodyPr wrap="square" rtlCol="0" anchor="t"/>
          <a:lstStyle/>
          <a:p>
            <a:pPr marL="0" indent="0" algn="l">
              <a:lnSpc>
                <a:spcPts val="2786"/>
              </a:lnSpc>
              <a:buNone/>
            </a:pPr>
            <a:r>
              <a:rPr lang="en-US" sz="1742" kern="0" spc="-35" dirty="0">
                <a:solidFill>
                  <a:srgbClr val="272525"/>
                </a:solidFill>
                <a:latin typeface="Inter" pitchFamily="34" charset="0"/>
                <a:ea typeface="Inter" pitchFamily="34" charset="-122"/>
                <a:cs typeface="Inter" pitchFamily="34" charset="-120"/>
              </a:rPr>
              <a:t>The system implements encryption for sensitive data such as login credentials and trader information using symmetric key encryption and certificates.</a:t>
            </a:r>
            <a:endParaRPr lang="en-US" sz="1742" dirty="0"/>
          </a:p>
        </p:txBody>
      </p:sp>
      <p:pic>
        <p:nvPicPr>
          <p:cNvPr id="18" name="Image 1" descr="preencoded.png">
            <a:hlinkClick r:id="rId4"/>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txBody>
          <a:bodyPr/>
          <a:lstStyle/>
          <a:p>
            <a:endParaRPr lang="en-US"/>
          </a:p>
        </p:txBody>
      </p:sp>
      <p:sp>
        <p:nvSpPr>
          <p:cNvPr id="3" name="Shape 1"/>
          <p:cNvSpPr/>
          <p:nvPr/>
        </p:nvSpPr>
        <p:spPr>
          <a:xfrm>
            <a:off x="0" y="0"/>
            <a:ext cx="14630400" cy="8229600"/>
          </a:xfrm>
          <a:prstGeom prst="rect">
            <a:avLst/>
          </a:prstGeom>
          <a:solidFill>
            <a:srgbClr val="FFFFFF"/>
          </a:solidFill>
          <a:ln w="11073">
            <a:solidFill>
              <a:srgbClr val="E5E0DF"/>
            </a:solidFill>
            <a:prstDash val="solid"/>
          </a:ln>
        </p:spPr>
        <p:txBody>
          <a:bodyPr/>
          <a:lstStyle/>
          <a:p>
            <a:endParaRPr lang="en-US"/>
          </a:p>
        </p:txBody>
      </p:sp>
      <p:sp>
        <p:nvSpPr>
          <p:cNvPr id="4" name="Text 2"/>
          <p:cNvSpPr/>
          <p:nvPr/>
        </p:nvSpPr>
        <p:spPr>
          <a:xfrm>
            <a:off x="3105864" y="487799"/>
            <a:ext cx="6709291" cy="664607"/>
          </a:xfrm>
          <a:prstGeom prst="rect">
            <a:avLst/>
          </a:prstGeom>
          <a:noFill/>
          <a:ln/>
        </p:spPr>
        <p:txBody>
          <a:bodyPr wrap="none" rtlCol="0" anchor="t"/>
          <a:lstStyle/>
          <a:p>
            <a:pPr marL="0" indent="0">
              <a:lnSpc>
                <a:spcPts val="5233"/>
              </a:lnSpc>
              <a:buNone/>
            </a:pPr>
            <a:r>
              <a:rPr lang="en-US" sz="4187" b="1" kern="0" spc="-126" dirty="0">
                <a:solidFill>
                  <a:srgbClr val="000000"/>
                </a:solidFill>
                <a:latin typeface="Inter" pitchFamily="34" charset="0"/>
                <a:ea typeface="Inter" pitchFamily="34" charset="-122"/>
                <a:cs typeface="Inter" pitchFamily="34" charset="-120"/>
              </a:rPr>
              <a:t>Entity Relationship Diagram</a:t>
            </a:r>
            <a:endParaRPr lang="en-US" sz="4187" dirty="0"/>
          </a:p>
        </p:txBody>
      </p:sp>
      <p:pic>
        <p:nvPicPr>
          <p:cNvPr id="5" name="Image 0" descr="preencoded.png"/>
          <p:cNvPicPr>
            <a:picLocks noChangeAspect="1"/>
          </p:cNvPicPr>
          <p:nvPr/>
        </p:nvPicPr>
        <p:blipFill>
          <a:blip r:embed="rId3"/>
          <a:stretch>
            <a:fillRect/>
          </a:stretch>
        </p:blipFill>
        <p:spPr>
          <a:xfrm>
            <a:off x="5552599" y="1418153"/>
            <a:ext cx="3524964" cy="6323648"/>
          </a:xfrm>
          <a:prstGeom prst="rect">
            <a:avLst/>
          </a:prstGeom>
        </p:spPr>
      </p:pic>
      <p:pic>
        <p:nvPicPr>
          <p:cNvPr id="6" name="Image 1" descr="preencoded.png">
            <a:hlinkClick r:id="rId4"/>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txBody>
          <a:bodyPr/>
          <a:lstStyle/>
          <a:p>
            <a:endParaRPr lang="en-US"/>
          </a:p>
        </p:txBody>
      </p:sp>
      <p:sp>
        <p:nvSpPr>
          <p:cNvPr id="3" name="Shape 1"/>
          <p:cNvSpPr/>
          <p:nvPr/>
        </p:nvSpPr>
        <p:spPr>
          <a:xfrm>
            <a:off x="0" y="0"/>
            <a:ext cx="14630400" cy="8229600"/>
          </a:xfrm>
          <a:prstGeom prst="rect">
            <a:avLst/>
          </a:prstGeom>
          <a:solidFill>
            <a:srgbClr val="FFFFFF"/>
          </a:solidFill>
          <a:ln w="13811">
            <a:solidFill>
              <a:srgbClr val="E5E0DF"/>
            </a:solidFill>
            <a:prstDash val="solid"/>
          </a:ln>
        </p:spPr>
        <p:txBody>
          <a:bodyPr/>
          <a:lstStyle/>
          <a:p>
            <a:endParaRPr lang="en-US"/>
          </a:p>
        </p:txBody>
      </p:sp>
      <p:sp>
        <p:nvSpPr>
          <p:cNvPr id="4" name="Text 2"/>
          <p:cNvSpPr/>
          <p:nvPr/>
        </p:nvSpPr>
        <p:spPr>
          <a:xfrm>
            <a:off x="2037993" y="2347317"/>
            <a:ext cx="7288649" cy="694373"/>
          </a:xfrm>
          <a:prstGeom prst="rect">
            <a:avLst/>
          </a:prstGeom>
          <a:noFill/>
          <a:ln/>
        </p:spPr>
        <p:txBody>
          <a:bodyPr wrap="none" rtlCol="0" anchor="t"/>
          <a:lstStyle/>
          <a:p>
            <a:pPr marL="0" indent="0">
              <a:lnSpc>
                <a:spcPts val="5468"/>
              </a:lnSpc>
              <a:buNone/>
            </a:pPr>
            <a:r>
              <a:rPr lang="en-US" sz="4374" b="1" kern="0" spc="-131" dirty="0">
                <a:solidFill>
                  <a:srgbClr val="000000"/>
                </a:solidFill>
                <a:latin typeface="Inter" pitchFamily="34" charset="0"/>
                <a:ea typeface="Inter" pitchFamily="34" charset="-122"/>
                <a:cs typeface="Inter" pitchFamily="34" charset="-120"/>
              </a:rPr>
              <a:t>Database Schema Overview</a:t>
            </a:r>
            <a:endParaRPr lang="en-US" sz="4374" dirty="0"/>
          </a:p>
        </p:txBody>
      </p:sp>
      <p:sp>
        <p:nvSpPr>
          <p:cNvPr id="5" name="Shape 3"/>
          <p:cNvSpPr/>
          <p:nvPr/>
        </p:nvSpPr>
        <p:spPr>
          <a:xfrm>
            <a:off x="2037993" y="3548539"/>
            <a:ext cx="499943" cy="499943"/>
          </a:xfrm>
          <a:prstGeom prst="roundRect">
            <a:avLst>
              <a:gd name="adj" fmla="val 20000"/>
            </a:avLst>
          </a:prstGeom>
          <a:solidFill>
            <a:srgbClr val="DADBF1"/>
          </a:solidFill>
          <a:ln w="13811">
            <a:solidFill>
              <a:srgbClr val="B5B7E3"/>
            </a:solidFill>
            <a:prstDash val="solid"/>
          </a:ln>
        </p:spPr>
        <p:txBody>
          <a:bodyPr/>
          <a:lstStyle/>
          <a:p>
            <a:endParaRPr lang="en-US"/>
          </a:p>
        </p:txBody>
      </p:sp>
      <p:sp>
        <p:nvSpPr>
          <p:cNvPr id="6" name="Text 4"/>
          <p:cNvSpPr/>
          <p:nvPr/>
        </p:nvSpPr>
        <p:spPr>
          <a:xfrm>
            <a:off x="2206347" y="3590211"/>
            <a:ext cx="163235" cy="416481"/>
          </a:xfrm>
          <a:prstGeom prst="rect">
            <a:avLst/>
          </a:prstGeom>
          <a:noFill/>
          <a:ln/>
        </p:spPr>
        <p:txBody>
          <a:bodyPr wrap="none" rtlCol="0" anchor="t"/>
          <a:lstStyle/>
          <a:p>
            <a:pPr marL="0" indent="0" algn="ctr">
              <a:lnSpc>
                <a:spcPts val="3281"/>
              </a:lnSpc>
              <a:buNone/>
            </a:pPr>
            <a:r>
              <a:rPr lang="en-US" sz="2624" b="1" kern="0" spc="-35" dirty="0">
                <a:solidFill>
                  <a:srgbClr val="272525"/>
                </a:solidFill>
                <a:latin typeface="Inter" pitchFamily="34" charset="0"/>
                <a:ea typeface="Inter" pitchFamily="34" charset="-122"/>
                <a:cs typeface="Inter" pitchFamily="34" charset="-120"/>
              </a:rPr>
              <a:t>1</a:t>
            </a:r>
            <a:endParaRPr lang="en-US" sz="2624" dirty="0"/>
          </a:p>
        </p:txBody>
      </p:sp>
      <p:sp>
        <p:nvSpPr>
          <p:cNvPr id="7" name="Text 5"/>
          <p:cNvSpPr/>
          <p:nvPr/>
        </p:nvSpPr>
        <p:spPr>
          <a:xfrm>
            <a:off x="2760107" y="3624858"/>
            <a:ext cx="2221944" cy="347186"/>
          </a:xfrm>
          <a:prstGeom prst="rect">
            <a:avLst/>
          </a:prstGeom>
          <a:noFill/>
          <a:ln/>
        </p:spPr>
        <p:txBody>
          <a:bodyPr wrap="none" rtlCol="0" anchor="t"/>
          <a:lstStyle/>
          <a:p>
            <a:pPr marL="0" indent="0">
              <a:lnSpc>
                <a:spcPts val="2734"/>
              </a:lnSpc>
              <a:buNone/>
            </a:pPr>
            <a:r>
              <a:rPr lang="en-US" sz="2187" b="1" kern="0" spc="-66" dirty="0">
                <a:solidFill>
                  <a:srgbClr val="272525"/>
                </a:solidFill>
                <a:latin typeface="Inter" pitchFamily="34" charset="0"/>
                <a:ea typeface="Inter" pitchFamily="34" charset="-122"/>
                <a:cs typeface="Inter" pitchFamily="34" charset="-120"/>
              </a:rPr>
              <a:t>Tables</a:t>
            </a:r>
            <a:endParaRPr lang="en-US" sz="2187" dirty="0"/>
          </a:p>
        </p:txBody>
      </p:sp>
      <p:sp>
        <p:nvSpPr>
          <p:cNvPr id="8" name="Text 6"/>
          <p:cNvSpPr/>
          <p:nvPr/>
        </p:nvSpPr>
        <p:spPr>
          <a:xfrm>
            <a:off x="2760107" y="4105275"/>
            <a:ext cx="4444008" cy="1421606"/>
          </a:xfrm>
          <a:prstGeom prst="rect">
            <a:avLst/>
          </a:prstGeom>
          <a:noFill/>
          <a:ln/>
        </p:spPr>
        <p:txBody>
          <a:bodyPr wrap="square" rtlCol="0" anchor="t"/>
          <a:lstStyle/>
          <a:p>
            <a:pPr marL="0" indent="0">
              <a:lnSpc>
                <a:spcPts val="2799"/>
              </a:lnSpc>
              <a:buNone/>
            </a:pPr>
            <a:r>
              <a:rPr lang="en-US" sz="1750" kern="0" spc="-35" dirty="0">
                <a:solidFill>
                  <a:srgbClr val="272525"/>
                </a:solidFill>
                <a:latin typeface="Inter" pitchFamily="34" charset="0"/>
                <a:ea typeface="Inter" pitchFamily="34" charset="-122"/>
                <a:cs typeface="Inter" pitchFamily="34" charset="-120"/>
              </a:rPr>
              <a:t>The database includes several tables to capture diverse aspects of the trading platform, such as Person, Trader, Employee, Company, Stock, and more.</a:t>
            </a:r>
            <a:endParaRPr lang="en-US" sz="1750" dirty="0"/>
          </a:p>
        </p:txBody>
      </p:sp>
      <p:sp>
        <p:nvSpPr>
          <p:cNvPr id="9" name="Shape 7"/>
          <p:cNvSpPr/>
          <p:nvPr/>
        </p:nvSpPr>
        <p:spPr>
          <a:xfrm>
            <a:off x="7426285" y="3548539"/>
            <a:ext cx="499943" cy="499943"/>
          </a:xfrm>
          <a:prstGeom prst="roundRect">
            <a:avLst>
              <a:gd name="adj" fmla="val 20000"/>
            </a:avLst>
          </a:prstGeom>
          <a:solidFill>
            <a:srgbClr val="DADBF1"/>
          </a:solidFill>
          <a:ln w="13811">
            <a:solidFill>
              <a:srgbClr val="B5B7E3"/>
            </a:solidFill>
            <a:prstDash val="solid"/>
          </a:ln>
        </p:spPr>
        <p:txBody>
          <a:bodyPr/>
          <a:lstStyle/>
          <a:p>
            <a:endParaRPr lang="en-US"/>
          </a:p>
        </p:txBody>
      </p:sp>
      <p:sp>
        <p:nvSpPr>
          <p:cNvPr id="10" name="Text 8"/>
          <p:cNvSpPr/>
          <p:nvPr/>
        </p:nvSpPr>
        <p:spPr>
          <a:xfrm>
            <a:off x="7575590" y="3590211"/>
            <a:ext cx="201335" cy="416481"/>
          </a:xfrm>
          <a:prstGeom prst="rect">
            <a:avLst/>
          </a:prstGeom>
          <a:noFill/>
          <a:ln/>
        </p:spPr>
        <p:txBody>
          <a:bodyPr wrap="none" rtlCol="0" anchor="t"/>
          <a:lstStyle/>
          <a:p>
            <a:pPr marL="0" indent="0" algn="ctr">
              <a:lnSpc>
                <a:spcPts val="3281"/>
              </a:lnSpc>
              <a:buNone/>
            </a:pPr>
            <a:r>
              <a:rPr lang="en-US" sz="2624" b="1" kern="0" spc="-35" dirty="0">
                <a:solidFill>
                  <a:srgbClr val="272525"/>
                </a:solidFill>
                <a:latin typeface="Inter" pitchFamily="34" charset="0"/>
                <a:ea typeface="Inter" pitchFamily="34" charset="-122"/>
                <a:cs typeface="Inter" pitchFamily="34" charset="-120"/>
              </a:rPr>
              <a:t>2</a:t>
            </a:r>
            <a:endParaRPr lang="en-US" sz="2624" dirty="0"/>
          </a:p>
        </p:txBody>
      </p:sp>
      <p:sp>
        <p:nvSpPr>
          <p:cNvPr id="11" name="Text 9"/>
          <p:cNvSpPr/>
          <p:nvPr/>
        </p:nvSpPr>
        <p:spPr>
          <a:xfrm>
            <a:off x="8148399" y="3624858"/>
            <a:ext cx="2690217" cy="347186"/>
          </a:xfrm>
          <a:prstGeom prst="rect">
            <a:avLst/>
          </a:prstGeom>
          <a:noFill/>
          <a:ln/>
        </p:spPr>
        <p:txBody>
          <a:bodyPr wrap="none" rtlCol="0" anchor="t"/>
          <a:lstStyle/>
          <a:p>
            <a:pPr marL="0" indent="0">
              <a:lnSpc>
                <a:spcPts val="2734"/>
              </a:lnSpc>
              <a:buNone/>
            </a:pPr>
            <a:r>
              <a:rPr lang="en-US" sz="2187" b="1" kern="0" spc="-66" dirty="0">
                <a:solidFill>
                  <a:srgbClr val="272525"/>
                </a:solidFill>
                <a:latin typeface="Inter" pitchFamily="34" charset="0"/>
                <a:ea typeface="Inter" pitchFamily="34" charset="-122"/>
                <a:cs typeface="Inter" pitchFamily="34" charset="-120"/>
              </a:rPr>
              <a:t>Detailed Architecture</a:t>
            </a:r>
            <a:endParaRPr lang="en-US" sz="2187" dirty="0"/>
          </a:p>
        </p:txBody>
      </p:sp>
      <p:sp>
        <p:nvSpPr>
          <p:cNvPr id="12" name="Text 10"/>
          <p:cNvSpPr/>
          <p:nvPr/>
        </p:nvSpPr>
        <p:spPr>
          <a:xfrm>
            <a:off x="8148399" y="4105275"/>
            <a:ext cx="4444008" cy="1777008"/>
          </a:xfrm>
          <a:prstGeom prst="rect">
            <a:avLst/>
          </a:prstGeom>
          <a:noFill/>
          <a:ln/>
        </p:spPr>
        <p:txBody>
          <a:bodyPr wrap="square" rtlCol="0" anchor="t"/>
          <a:lstStyle/>
          <a:p>
            <a:pPr marL="0" indent="0">
              <a:lnSpc>
                <a:spcPts val="2799"/>
              </a:lnSpc>
              <a:buNone/>
            </a:pPr>
            <a:r>
              <a:rPr lang="en-US" sz="1750" kern="0" spc="-35" dirty="0">
                <a:solidFill>
                  <a:srgbClr val="272525"/>
                </a:solidFill>
                <a:latin typeface="Inter" pitchFamily="34" charset="0"/>
                <a:ea typeface="Inter" pitchFamily="34" charset="-122"/>
                <a:cs typeface="Inter" pitchFamily="34" charset="-120"/>
              </a:rPr>
              <a:t>It includes 14 tables, 3 views, 7 table-level check constraints, 3 non-clustered indexes, 3 stored procedures, 2 DML triggers, 2 computed columns based on user-defined functions and 3 column data encryption.</a:t>
            </a:r>
            <a:endParaRPr lang="en-US" sz="1750" dirty="0"/>
          </a:p>
        </p:txBody>
      </p:sp>
      <p:pic>
        <p:nvPicPr>
          <p:cNvPr id="13" name="Image 0" descr="preencoded.png">
            <a:hlinkClick r:id="rId3"/>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txBody>
          <a:bodyPr/>
          <a:lstStyle/>
          <a:p>
            <a:endParaRPr lang="en-US"/>
          </a:p>
        </p:txBody>
      </p:sp>
      <p:sp>
        <p:nvSpPr>
          <p:cNvPr id="3" name="Shape 1"/>
          <p:cNvSpPr/>
          <p:nvPr/>
        </p:nvSpPr>
        <p:spPr>
          <a:xfrm>
            <a:off x="0" y="0"/>
            <a:ext cx="14630400" cy="8229600"/>
          </a:xfrm>
          <a:prstGeom prst="rect">
            <a:avLst/>
          </a:prstGeom>
          <a:solidFill>
            <a:srgbClr val="FFFFFF"/>
          </a:solidFill>
          <a:ln w="10597">
            <a:solidFill>
              <a:srgbClr val="E5E0DF"/>
            </a:solidFill>
            <a:prstDash val="solid"/>
          </a:ln>
        </p:spPr>
        <p:txBody>
          <a:bodyPr/>
          <a:lstStyle/>
          <a:p>
            <a:endParaRPr lang="en-US"/>
          </a:p>
        </p:txBody>
      </p:sp>
      <p:pic>
        <p:nvPicPr>
          <p:cNvPr id="4" name="Image 0" descr="preencoded.png"/>
          <p:cNvPicPr>
            <a:picLocks noChangeAspect="1"/>
          </p:cNvPicPr>
          <p:nvPr/>
        </p:nvPicPr>
        <p:blipFill>
          <a:blip r:embed="rId3"/>
          <a:stretch>
            <a:fillRect/>
          </a:stretch>
        </p:blipFill>
        <p:spPr>
          <a:xfrm>
            <a:off x="0" y="0"/>
            <a:ext cx="3657600" cy="8229600"/>
          </a:xfrm>
          <a:prstGeom prst="rect">
            <a:avLst/>
          </a:prstGeom>
        </p:spPr>
      </p:pic>
      <p:sp>
        <p:nvSpPr>
          <p:cNvPr id="5" name="Text 2"/>
          <p:cNvSpPr/>
          <p:nvPr/>
        </p:nvSpPr>
        <p:spPr>
          <a:xfrm>
            <a:off x="5090398" y="742712"/>
            <a:ext cx="6105882" cy="533400"/>
          </a:xfrm>
          <a:prstGeom prst="rect">
            <a:avLst/>
          </a:prstGeom>
          <a:noFill/>
          <a:ln/>
        </p:spPr>
        <p:txBody>
          <a:bodyPr wrap="none" rtlCol="0" anchor="t"/>
          <a:lstStyle/>
          <a:p>
            <a:pPr marL="0" indent="0">
              <a:lnSpc>
                <a:spcPts val="4200"/>
              </a:lnSpc>
              <a:buNone/>
            </a:pPr>
            <a:r>
              <a:rPr lang="en-US" sz="3360" b="1" kern="0" spc="-101" dirty="0">
                <a:solidFill>
                  <a:srgbClr val="000000"/>
                </a:solidFill>
                <a:latin typeface="Inter" pitchFamily="34" charset="0"/>
                <a:ea typeface="Inter" pitchFamily="34" charset="-122"/>
                <a:cs typeface="Inter" pitchFamily="34" charset="-120"/>
              </a:rPr>
              <a:t>Business Logic Implementation</a:t>
            </a:r>
            <a:endParaRPr lang="en-US" sz="3360" dirty="0"/>
          </a:p>
        </p:txBody>
      </p:sp>
      <p:pic>
        <p:nvPicPr>
          <p:cNvPr id="6" name="Image 1" descr="preencoded.png"/>
          <p:cNvPicPr>
            <a:picLocks noChangeAspect="1"/>
          </p:cNvPicPr>
          <p:nvPr/>
        </p:nvPicPr>
        <p:blipFill>
          <a:blip r:embed="rId4"/>
          <a:stretch>
            <a:fillRect/>
          </a:stretch>
        </p:blipFill>
        <p:spPr>
          <a:xfrm>
            <a:off x="5090398" y="1532096"/>
            <a:ext cx="853321" cy="2075974"/>
          </a:xfrm>
          <a:prstGeom prst="rect">
            <a:avLst/>
          </a:prstGeom>
        </p:spPr>
      </p:pic>
      <p:sp>
        <p:nvSpPr>
          <p:cNvPr id="7" name="Text 3"/>
          <p:cNvSpPr/>
          <p:nvPr/>
        </p:nvSpPr>
        <p:spPr>
          <a:xfrm>
            <a:off x="6199703" y="1702713"/>
            <a:ext cx="1849636" cy="266700"/>
          </a:xfrm>
          <a:prstGeom prst="rect">
            <a:avLst/>
          </a:prstGeom>
          <a:noFill/>
          <a:ln/>
        </p:spPr>
        <p:txBody>
          <a:bodyPr wrap="none" rtlCol="0" anchor="t"/>
          <a:lstStyle/>
          <a:p>
            <a:pPr marL="0" indent="0" algn="l">
              <a:lnSpc>
                <a:spcPts val="2100"/>
              </a:lnSpc>
              <a:buNone/>
            </a:pPr>
            <a:r>
              <a:rPr lang="en-US" sz="1680" b="1" kern="0" spc="-50" dirty="0">
                <a:solidFill>
                  <a:srgbClr val="272525"/>
                </a:solidFill>
                <a:latin typeface="Inter" pitchFamily="34" charset="0"/>
                <a:ea typeface="Inter" pitchFamily="34" charset="-122"/>
                <a:cs typeface="Inter" pitchFamily="34" charset="-120"/>
              </a:rPr>
              <a:t>Stored Procedures</a:t>
            </a:r>
            <a:endParaRPr lang="en-US" sz="1680" dirty="0"/>
          </a:p>
        </p:txBody>
      </p:sp>
      <p:sp>
        <p:nvSpPr>
          <p:cNvPr id="8" name="Text 4"/>
          <p:cNvSpPr/>
          <p:nvPr/>
        </p:nvSpPr>
        <p:spPr>
          <a:xfrm>
            <a:off x="6199703" y="2071807"/>
            <a:ext cx="6997898" cy="1365647"/>
          </a:xfrm>
          <a:prstGeom prst="rect">
            <a:avLst/>
          </a:prstGeom>
          <a:noFill/>
          <a:ln/>
        </p:spPr>
        <p:txBody>
          <a:bodyPr wrap="square" rtlCol="0" anchor="t"/>
          <a:lstStyle/>
          <a:p>
            <a:pPr marL="0" indent="0" algn="l">
              <a:lnSpc>
                <a:spcPts val="2150"/>
              </a:lnSpc>
              <a:buNone/>
            </a:pPr>
            <a:r>
              <a:rPr lang="en-US" sz="1344" kern="0" spc="-27" dirty="0">
                <a:solidFill>
                  <a:srgbClr val="272525"/>
                </a:solidFill>
                <a:latin typeface="Inter" pitchFamily="34" charset="0"/>
                <a:ea typeface="Inter" pitchFamily="34" charset="-122"/>
                <a:cs typeface="Inter" pitchFamily="34" charset="-120"/>
              </a:rPr>
              <a:t>The system utilizes stored procedures like </a:t>
            </a:r>
            <a:r>
              <a:rPr lang="en-US" sz="1344" b="1" kern="0" spc="-27" dirty="0">
                <a:solidFill>
                  <a:srgbClr val="272525"/>
                </a:solidFill>
                <a:latin typeface="Inter" pitchFamily="34" charset="0"/>
                <a:ea typeface="Inter" pitchFamily="34" charset="-122"/>
                <a:cs typeface="Inter" pitchFamily="34" charset="-120"/>
              </a:rPr>
              <a:t>"allStocksOfATrader"</a:t>
            </a:r>
            <a:r>
              <a:rPr lang="en-US" sz="1344" kern="0" spc="-27" dirty="0">
                <a:solidFill>
                  <a:srgbClr val="272525"/>
                </a:solidFill>
                <a:latin typeface="Inter" pitchFamily="34" charset="0"/>
                <a:ea typeface="Inter" pitchFamily="34" charset="-122"/>
                <a:cs typeface="Inter" pitchFamily="34" charset="-120"/>
              </a:rPr>
              <a:t> for detailed stock information, </a:t>
            </a:r>
            <a:r>
              <a:rPr lang="en-US" sz="1344" b="1" kern="0" spc="-27" dirty="0">
                <a:solidFill>
                  <a:srgbClr val="272525"/>
                </a:solidFill>
                <a:latin typeface="Inter" pitchFamily="34" charset="0"/>
                <a:ea typeface="Inter" pitchFamily="34" charset="-122"/>
                <a:cs typeface="Inter" pitchFamily="34" charset="-120"/>
              </a:rPr>
              <a:t>"GetTraderPortfolioSummary"</a:t>
            </a:r>
            <a:r>
              <a:rPr lang="en-US" sz="1344" kern="0" spc="-27" dirty="0">
                <a:solidFill>
                  <a:srgbClr val="272525"/>
                </a:solidFill>
                <a:latin typeface="Inter" pitchFamily="34" charset="0"/>
                <a:ea typeface="Inter" pitchFamily="34" charset="-122"/>
                <a:cs typeface="Inter" pitchFamily="34" charset="-120"/>
              </a:rPr>
              <a:t> for a summarized portfolio overview, and </a:t>
            </a:r>
            <a:r>
              <a:rPr lang="en-US" sz="1344" b="1" kern="0" spc="-27" dirty="0">
                <a:solidFill>
                  <a:srgbClr val="272525"/>
                </a:solidFill>
                <a:latin typeface="Inter" pitchFamily="34" charset="0"/>
                <a:ea typeface="Inter" pitchFamily="34" charset="-122"/>
                <a:cs typeface="Inter" pitchFamily="34" charset="-120"/>
              </a:rPr>
              <a:t>"GetTraderStocksAndOrders"</a:t>
            </a:r>
            <a:r>
              <a:rPr lang="en-US" sz="1344" kern="0" spc="-27" dirty="0">
                <a:solidFill>
                  <a:srgbClr val="272525"/>
                </a:solidFill>
                <a:latin typeface="Inter" pitchFamily="34" charset="0"/>
                <a:ea typeface="Inter" pitchFamily="34" charset="-122"/>
                <a:cs typeface="Inter" pitchFamily="34" charset="-120"/>
              </a:rPr>
              <a:t> for a consolidated view of a trader's stocks and orders. These procedures enhance the efficiency and accessibility of the stock trading experience.</a:t>
            </a:r>
            <a:endParaRPr lang="en-US" sz="1344" dirty="0"/>
          </a:p>
        </p:txBody>
      </p:sp>
      <p:pic>
        <p:nvPicPr>
          <p:cNvPr id="9" name="Image 2" descr="preencoded.png"/>
          <p:cNvPicPr>
            <a:picLocks noChangeAspect="1"/>
          </p:cNvPicPr>
          <p:nvPr/>
        </p:nvPicPr>
        <p:blipFill>
          <a:blip r:embed="rId5"/>
          <a:stretch>
            <a:fillRect/>
          </a:stretch>
        </p:blipFill>
        <p:spPr>
          <a:xfrm>
            <a:off x="5090398" y="3608070"/>
            <a:ext cx="853321" cy="1802844"/>
          </a:xfrm>
          <a:prstGeom prst="rect">
            <a:avLst/>
          </a:prstGeom>
        </p:spPr>
      </p:pic>
      <p:sp>
        <p:nvSpPr>
          <p:cNvPr id="10" name="Text 5"/>
          <p:cNvSpPr/>
          <p:nvPr/>
        </p:nvSpPr>
        <p:spPr>
          <a:xfrm>
            <a:off x="6199703" y="3778687"/>
            <a:ext cx="1706761" cy="266700"/>
          </a:xfrm>
          <a:prstGeom prst="rect">
            <a:avLst/>
          </a:prstGeom>
          <a:noFill/>
          <a:ln/>
        </p:spPr>
        <p:txBody>
          <a:bodyPr wrap="none" rtlCol="0" anchor="t"/>
          <a:lstStyle/>
          <a:p>
            <a:pPr marL="0" indent="0" algn="l">
              <a:lnSpc>
                <a:spcPts val="2100"/>
              </a:lnSpc>
              <a:buNone/>
            </a:pPr>
            <a:r>
              <a:rPr lang="en-US" sz="1680" b="1" kern="0" spc="-50" dirty="0">
                <a:solidFill>
                  <a:srgbClr val="272525"/>
                </a:solidFill>
                <a:latin typeface="Inter" pitchFamily="34" charset="0"/>
                <a:ea typeface="Inter" pitchFamily="34" charset="-122"/>
                <a:cs typeface="Inter" pitchFamily="34" charset="-120"/>
              </a:rPr>
              <a:t>Triggers</a:t>
            </a:r>
            <a:endParaRPr lang="en-US" sz="1680" dirty="0"/>
          </a:p>
        </p:txBody>
      </p:sp>
      <p:sp>
        <p:nvSpPr>
          <p:cNvPr id="11" name="Text 6"/>
          <p:cNvSpPr/>
          <p:nvPr/>
        </p:nvSpPr>
        <p:spPr>
          <a:xfrm>
            <a:off x="6199703" y="4147780"/>
            <a:ext cx="6997898" cy="1092518"/>
          </a:xfrm>
          <a:prstGeom prst="rect">
            <a:avLst/>
          </a:prstGeom>
          <a:noFill/>
          <a:ln/>
        </p:spPr>
        <p:txBody>
          <a:bodyPr wrap="square" rtlCol="0" anchor="t"/>
          <a:lstStyle/>
          <a:p>
            <a:pPr marL="0" indent="0" algn="l">
              <a:lnSpc>
                <a:spcPts val="2150"/>
              </a:lnSpc>
              <a:buNone/>
            </a:pPr>
            <a:r>
              <a:rPr lang="en-US" sz="1344" kern="0" spc="-27" dirty="0">
                <a:solidFill>
                  <a:srgbClr val="272525"/>
                </a:solidFill>
                <a:latin typeface="Inter" pitchFamily="34" charset="0"/>
                <a:ea typeface="Inter" pitchFamily="34" charset="-122"/>
                <a:cs typeface="Inter" pitchFamily="34" charset="-120"/>
              </a:rPr>
              <a:t>The system's triggers, such as </a:t>
            </a:r>
            <a:r>
              <a:rPr lang="en-US" sz="1344" b="1" kern="0" spc="-27" dirty="0">
                <a:solidFill>
                  <a:srgbClr val="272525"/>
                </a:solidFill>
                <a:latin typeface="Inter" pitchFamily="34" charset="0"/>
                <a:ea typeface="Inter" pitchFamily="34" charset="-122"/>
                <a:cs typeface="Inter" pitchFamily="34" charset="-120"/>
              </a:rPr>
              <a:t>"UpdateOrder"</a:t>
            </a:r>
            <a:r>
              <a:rPr lang="en-US" sz="1344" kern="0" spc="-27" dirty="0">
                <a:solidFill>
                  <a:srgbClr val="272525"/>
                </a:solidFill>
                <a:latin typeface="Inter" pitchFamily="34" charset="0"/>
                <a:ea typeface="Inter" pitchFamily="34" charset="-122"/>
                <a:cs typeface="Inter" pitchFamily="34" charset="-120"/>
              </a:rPr>
              <a:t> and </a:t>
            </a:r>
            <a:r>
              <a:rPr lang="en-US" sz="1344" b="1" kern="0" spc="-27" dirty="0">
                <a:solidFill>
                  <a:srgbClr val="272525"/>
                </a:solidFill>
                <a:latin typeface="Inter" pitchFamily="34" charset="0"/>
                <a:ea typeface="Inter" pitchFamily="34" charset="-122"/>
                <a:cs typeface="Inter" pitchFamily="34" charset="-120"/>
              </a:rPr>
              <a:t>"UpdatePortfolioStockCurrentPrice,"</a:t>
            </a:r>
            <a:r>
              <a:rPr lang="en-US" sz="1344" kern="0" spc="-27" dirty="0">
                <a:solidFill>
                  <a:srgbClr val="272525"/>
                </a:solidFill>
                <a:latin typeface="Inter" pitchFamily="34" charset="0"/>
                <a:ea typeface="Inter" pitchFamily="34" charset="-122"/>
                <a:cs typeface="Inter" pitchFamily="34" charset="-120"/>
              </a:rPr>
              <a:t> automate critical processes like adjusting pending stock counts and dynamically updating stock prices in portfolios. These triggers enhance the efficiency and responsiveness of the stock trading platform.</a:t>
            </a:r>
            <a:endParaRPr lang="en-US" sz="1344" dirty="0"/>
          </a:p>
        </p:txBody>
      </p:sp>
      <p:pic>
        <p:nvPicPr>
          <p:cNvPr id="12" name="Image 3" descr="preencoded.png"/>
          <p:cNvPicPr>
            <a:picLocks noChangeAspect="1"/>
          </p:cNvPicPr>
          <p:nvPr/>
        </p:nvPicPr>
        <p:blipFill>
          <a:blip r:embed="rId6"/>
          <a:stretch>
            <a:fillRect/>
          </a:stretch>
        </p:blipFill>
        <p:spPr>
          <a:xfrm>
            <a:off x="5090398" y="5410914"/>
            <a:ext cx="853321" cy="2075974"/>
          </a:xfrm>
          <a:prstGeom prst="rect">
            <a:avLst/>
          </a:prstGeom>
        </p:spPr>
      </p:pic>
      <p:sp>
        <p:nvSpPr>
          <p:cNvPr id="13" name="Text 7"/>
          <p:cNvSpPr/>
          <p:nvPr/>
        </p:nvSpPr>
        <p:spPr>
          <a:xfrm>
            <a:off x="6199703" y="5581531"/>
            <a:ext cx="2375059" cy="266700"/>
          </a:xfrm>
          <a:prstGeom prst="rect">
            <a:avLst/>
          </a:prstGeom>
          <a:noFill/>
          <a:ln/>
        </p:spPr>
        <p:txBody>
          <a:bodyPr wrap="none" rtlCol="0" anchor="t"/>
          <a:lstStyle/>
          <a:p>
            <a:pPr marL="0" indent="0" algn="l">
              <a:lnSpc>
                <a:spcPts val="2100"/>
              </a:lnSpc>
              <a:buNone/>
            </a:pPr>
            <a:r>
              <a:rPr lang="en-US" sz="1680" b="1" kern="0" spc="-50" dirty="0">
                <a:solidFill>
                  <a:srgbClr val="272525"/>
                </a:solidFill>
                <a:latin typeface="Inter" pitchFamily="34" charset="0"/>
                <a:ea typeface="Inter" pitchFamily="34" charset="-122"/>
                <a:cs typeface="Inter" pitchFamily="34" charset="-120"/>
              </a:rPr>
              <a:t>User Defined Functions </a:t>
            </a:r>
            <a:endParaRPr lang="en-US" sz="1680" dirty="0"/>
          </a:p>
        </p:txBody>
      </p:sp>
      <p:sp>
        <p:nvSpPr>
          <p:cNvPr id="14" name="Text 8"/>
          <p:cNvSpPr/>
          <p:nvPr/>
        </p:nvSpPr>
        <p:spPr>
          <a:xfrm>
            <a:off x="6199703" y="5950625"/>
            <a:ext cx="6997898" cy="1365647"/>
          </a:xfrm>
          <a:prstGeom prst="rect">
            <a:avLst/>
          </a:prstGeom>
          <a:noFill/>
          <a:ln/>
        </p:spPr>
        <p:txBody>
          <a:bodyPr wrap="square" rtlCol="0" anchor="t"/>
          <a:lstStyle/>
          <a:p>
            <a:pPr marL="0" indent="0" algn="l">
              <a:lnSpc>
                <a:spcPts val="2150"/>
              </a:lnSpc>
              <a:buNone/>
            </a:pPr>
            <a:r>
              <a:rPr lang="en-US" sz="1344" kern="0" spc="-27" dirty="0">
                <a:solidFill>
                  <a:srgbClr val="272525"/>
                </a:solidFill>
                <a:latin typeface="Inter" pitchFamily="34" charset="0"/>
                <a:ea typeface="Inter" pitchFamily="34" charset="-122"/>
                <a:cs typeface="Inter" pitchFamily="34" charset="-120"/>
              </a:rPr>
              <a:t>Computed columns in the Stockmarket Trading System, such as </a:t>
            </a:r>
            <a:r>
              <a:rPr lang="en-US" sz="1344" b="1" kern="0" spc="-27" dirty="0">
                <a:solidFill>
                  <a:srgbClr val="272525"/>
                </a:solidFill>
                <a:latin typeface="Inter" pitchFamily="34" charset="0"/>
                <a:ea typeface="Inter" pitchFamily="34" charset="-122"/>
                <a:cs typeface="Inter" pitchFamily="34" charset="-120"/>
              </a:rPr>
              <a:t>"total_value"</a:t>
            </a:r>
            <a:r>
              <a:rPr lang="en-US" sz="1344" kern="0" spc="-27" dirty="0">
                <a:solidFill>
                  <a:srgbClr val="272525"/>
                </a:solidFill>
                <a:latin typeface="Inter" pitchFamily="34" charset="0"/>
                <a:ea typeface="Inter" pitchFamily="34" charset="-122"/>
                <a:cs typeface="Inter" pitchFamily="34" charset="-120"/>
              </a:rPr>
              <a:t> and </a:t>
            </a:r>
            <a:r>
              <a:rPr lang="en-US" sz="1344" b="1" kern="0" spc="-27" dirty="0">
                <a:solidFill>
                  <a:srgbClr val="272525"/>
                </a:solidFill>
                <a:latin typeface="Inter" pitchFamily="34" charset="0"/>
                <a:ea typeface="Inter" pitchFamily="34" charset="-122"/>
                <a:cs typeface="Inter" pitchFamily="34" charset="-120"/>
              </a:rPr>
              <a:t>"total_stock_value,"</a:t>
            </a:r>
            <a:r>
              <a:rPr lang="en-US" sz="1344" kern="0" spc="-27" dirty="0">
                <a:solidFill>
                  <a:srgbClr val="272525"/>
                </a:solidFill>
                <a:latin typeface="Inter" pitchFamily="34" charset="0"/>
                <a:ea typeface="Inter" pitchFamily="34" charset="-122"/>
                <a:cs typeface="Inter" pitchFamily="34" charset="-120"/>
              </a:rPr>
              <a:t> leverage user-defined functions like </a:t>
            </a:r>
            <a:r>
              <a:rPr lang="en-US" sz="1344" b="1" kern="0" spc="-27" dirty="0">
                <a:solidFill>
                  <a:srgbClr val="272525"/>
                </a:solidFill>
                <a:latin typeface="Inter" pitchFamily="34" charset="0"/>
                <a:ea typeface="Inter" pitchFamily="34" charset="-122"/>
                <a:cs typeface="Inter" pitchFamily="34" charset="-120"/>
              </a:rPr>
              <a:t>"CalculateStockValue"</a:t>
            </a:r>
            <a:r>
              <a:rPr lang="en-US" sz="1344" kern="0" spc="-27" dirty="0">
                <a:solidFill>
                  <a:srgbClr val="272525"/>
                </a:solidFill>
                <a:latin typeface="Inter" pitchFamily="34" charset="0"/>
                <a:ea typeface="Inter" pitchFamily="34" charset="-122"/>
                <a:cs typeface="Inter" pitchFamily="34" charset="-120"/>
              </a:rPr>
              <a:t> and </a:t>
            </a:r>
            <a:r>
              <a:rPr lang="en-US" sz="1344" b="1" kern="0" spc="-27" dirty="0">
                <a:solidFill>
                  <a:srgbClr val="272525"/>
                </a:solidFill>
                <a:latin typeface="Inter" pitchFamily="34" charset="0"/>
                <a:ea typeface="Inter" pitchFamily="34" charset="-122"/>
                <a:cs typeface="Inter" pitchFamily="34" charset="-120"/>
              </a:rPr>
              <a:t>"TotalStockValue."</a:t>
            </a:r>
            <a:r>
              <a:rPr lang="en-US" sz="1344" kern="0" spc="-27" dirty="0">
                <a:solidFill>
                  <a:srgbClr val="272525"/>
                </a:solidFill>
                <a:latin typeface="Inter" pitchFamily="34" charset="0"/>
                <a:ea typeface="Inter" pitchFamily="34" charset="-122"/>
                <a:cs typeface="Inter" pitchFamily="34" charset="-120"/>
              </a:rPr>
              <a:t> These dynamic columns provide real-time assessments of individual stock values and overall portfolio worth, aligning with the system's goal of delivering timely financial insights to traders.</a:t>
            </a:r>
            <a:endParaRPr lang="en-US" sz="1344" dirty="0"/>
          </a:p>
        </p:txBody>
      </p:sp>
      <p:pic>
        <p:nvPicPr>
          <p:cNvPr id="15" name="Image 4" descr="preencoded.png">
            <a:hlinkClick r:id="rId7"/>
          </p:cNvPr>
          <p:cNvPicPr>
            <a:picLocks noChangeAspect="1"/>
          </p:cNvPicPr>
          <p:nvPr/>
        </p:nvPicPr>
        <p:blipFill>
          <a:blip r:embed="rId8"/>
          <a:stretch>
            <a:fillRect/>
          </a:stretch>
        </p:blipFill>
        <p:spPr>
          <a:xfrm>
            <a:off x="12242153" y="7589520"/>
            <a:ext cx="2296807" cy="54864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E96C01E-C9DA-E504-8249-831988D9E70C}"/>
              </a:ext>
            </a:extLst>
          </p:cNvPr>
          <p:cNvSpPr txBox="1"/>
          <p:nvPr/>
        </p:nvSpPr>
        <p:spPr>
          <a:xfrm>
            <a:off x="872836" y="346364"/>
            <a:ext cx="12704619" cy="584775"/>
          </a:xfrm>
          <a:prstGeom prst="rect">
            <a:avLst/>
          </a:prstGeom>
          <a:noFill/>
        </p:spPr>
        <p:txBody>
          <a:bodyPr wrap="square" rtlCol="0">
            <a:spAutoFit/>
          </a:bodyPr>
          <a:lstStyle/>
          <a:p>
            <a:pPr algn="ctr"/>
            <a:r>
              <a:rPr lang="en-US" sz="3200" b="1" i="0" dirty="0">
                <a:solidFill>
                  <a:srgbClr val="2D3B45"/>
                </a:solidFill>
                <a:effectLst/>
                <a:latin typeface="Lato Extended"/>
              </a:rPr>
              <a:t>Stored Procedures, Views, Triggers</a:t>
            </a:r>
            <a:endParaRPr lang="en-US" sz="3200" b="1" dirty="0"/>
          </a:p>
        </p:txBody>
      </p:sp>
      <p:pic>
        <p:nvPicPr>
          <p:cNvPr id="4" name="Picture 3">
            <a:extLst>
              <a:ext uri="{FF2B5EF4-FFF2-40B4-BE49-F238E27FC236}">
                <a16:creationId xmlns:a16="http://schemas.microsoft.com/office/drawing/2014/main" id="{3A39B939-8A1E-BB16-63DF-D7CD33EBD122}"/>
              </a:ext>
            </a:extLst>
          </p:cNvPr>
          <p:cNvPicPr>
            <a:picLocks noChangeAspect="1"/>
          </p:cNvPicPr>
          <p:nvPr/>
        </p:nvPicPr>
        <p:blipFill>
          <a:blip r:embed="rId2"/>
          <a:stretch>
            <a:fillRect/>
          </a:stretch>
        </p:blipFill>
        <p:spPr>
          <a:xfrm>
            <a:off x="396095" y="2254706"/>
            <a:ext cx="4328306" cy="4415807"/>
          </a:xfrm>
          <a:prstGeom prst="rect">
            <a:avLst/>
          </a:prstGeom>
        </p:spPr>
      </p:pic>
      <p:pic>
        <p:nvPicPr>
          <p:cNvPr id="6" name="Picture 5">
            <a:extLst>
              <a:ext uri="{FF2B5EF4-FFF2-40B4-BE49-F238E27FC236}">
                <a16:creationId xmlns:a16="http://schemas.microsoft.com/office/drawing/2014/main" id="{DAEB6716-DD0A-B12E-7708-E8C31837F752}"/>
              </a:ext>
            </a:extLst>
          </p:cNvPr>
          <p:cNvPicPr>
            <a:picLocks noChangeAspect="1"/>
          </p:cNvPicPr>
          <p:nvPr/>
        </p:nvPicPr>
        <p:blipFill>
          <a:blip r:embed="rId3"/>
          <a:stretch>
            <a:fillRect/>
          </a:stretch>
        </p:blipFill>
        <p:spPr>
          <a:xfrm>
            <a:off x="9391333" y="2254706"/>
            <a:ext cx="4842972" cy="4312349"/>
          </a:xfrm>
          <a:prstGeom prst="rect">
            <a:avLst/>
          </a:prstGeom>
        </p:spPr>
      </p:pic>
      <p:pic>
        <p:nvPicPr>
          <p:cNvPr id="8" name="Picture 7">
            <a:extLst>
              <a:ext uri="{FF2B5EF4-FFF2-40B4-BE49-F238E27FC236}">
                <a16:creationId xmlns:a16="http://schemas.microsoft.com/office/drawing/2014/main" id="{B43028D5-8BA1-5398-E9FC-FFC8C46A866C}"/>
              </a:ext>
            </a:extLst>
          </p:cNvPr>
          <p:cNvPicPr>
            <a:picLocks noChangeAspect="1"/>
          </p:cNvPicPr>
          <p:nvPr/>
        </p:nvPicPr>
        <p:blipFill>
          <a:blip r:embed="rId4"/>
          <a:stretch>
            <a:fillRect/>
          </a:stretch>
        </p:blipFill>
        <p:spPr>
          <a:xfrm>
            <a:off x="5175340" y="2254707"/>
            <a:ext cx="4204187" cy="4415808"/>
          </a:xfrm>
          <a:prstGeom prst="rect">
            <a:avLst/>
          </a:prstGeom>
        </p:spPr>
      </p:pic>
    </p:spTree>
    <p:extLst>
      <p:ext uri="{BB962C8B-B14F-4D97-AF65-F5344CB8AC3E}">
        <p14:creationId xmlns:p14="http://schemas.microsoft.com/office/powerpoint/2010/main" val="34201967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4D4AF65-4F3A-5F8F-1F5F-DCA372ED4B0E}"/>
              </a:ext>
            </a:extLst>
          </p:cNvPr>
          <p:cNvSpPr txBox="1"/>
          <p:nvPr/>
        </p:nvSpPr>
        <p:spPr>
          <a:xfrm>
            <a:off x="3470563" y="180109"/>
            <a:ext cx="7689273" cy="584775"/>
          </a:xfrm>
          <a:prstGeom prst="rect">
            <a:avLst/>
          </a:prstGeom>
          <a:noFill/>
        </p:spPr>
        <p:txBody>
          <a:bodyPr wrap="square" rtlCol="0">
            <a:spAutoFit/>
          </a:bodyPr>
          <a:lstStyle/>
          <a:p>
            <a:pPr algn="ctr"/>
            <a:r>
              <a:rPr lang="en-US" sz="3200" b="1" dirty="0"/>
              <a:t>POWER BI INTEGRATION</a:t>
            </a:r>
          </a:p>
        </p:txBody>
      </p:sp>
      <p:pic>
        <p:nvPicPr>
          <p:cNvPr id="4" name="Picture 3">
            <a:extLst>
              <a:ext uri="{FF2B5EF4-FFF2-40B4-BE49-F238E27FC236}">
                <a16:creationId xmlns:a16="http://schemas.microsoft.com/office/drawing/2014/main" id="{BE862243-AC92-2F5E-3F8C-78BB7C690B4C}"/>
              </a:ext>
            </a:extLst>
          </p:cNvPr>
          <p:cNvPicPr>
            <a:picLocks noChangeAspect="1"/>
          </p:cNvPicPr>
          <p:nvPr/>
        </p:nvPicPr>
        <p:blipFill>
          <a:blip r:embed="rId3"/>
          <a:stretch>
            <a:fillRect/>
          </a:stretch>
        </p:blipFill>
        <p:spPr>
          <a:xfrm>
            <a:off x="1046875" y="764884"/>
            <a:ext cx="12536650" cy="7020905"/>
          </a:xfrm>
          <a:prstGeom prst="rect">
            <a:avLst/>
          </a:prstGeom>
        </p:spPr>
      </p:pic>
    </p:spTree>
    <p:extLst>
      <p:ext uri="{BB962C8B-B14F-4D97-AF65-F5344CB8AC3E}">
        <p14:creationId xmlns:p14="http://schemas.microsoft.com/office/powerpoint/2010/main" val="13578226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txBody>
          <a:bodyPr/>
          <a:lstStyle/>
          <a:p>
            <a:endParaRPr lang="en-US"/>
          </a:p>
        </p:txBody>
      </p:sp>
      <p:sp>
        <p:nvSpPr>
          <p:cNvPr id="3" name="Shape 1"/>
          <p:cNvSpPr/>
          <p:nvPr/>
        </p:nvSpPr>
        <p:spPr>
          <a:xfrm>
            <a:off x="0" y="0"/>
            <a:ext cx="14630400" cy="8229600"/>
          </a:xfrm>
          <a:prstGeom prst="rect">
            <a:avLst/>
          </a:prstGeom>
          <a:solidFill>
            <a:srgbClr val="FFFFFF"/>
          </a:solidFill>
          <a:ln w="13811">
            <a:solidFill>
              <a:srgbClr val="E5E0DF"/>
            </a:solidFill>
            <a:prstDash val="solid"/>
          </a:ln>
        </p:spPr>
        <p:txBody>
          <a:bodyPr/>
          <a:lstStyle/>
          <a:p>
            <a:endParaRPr lang="en-US"/>
          </a:p>
        </p:txBody>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5" name="Text 2"/>
          <p:cNvSpPr/>
          <p:nvPr/>
        </p:nvSpPr>
        <p:spPr>
          <a:xfrm>
            <a:off x="6319599" y="2712482"/>
            <a:ext cx="4443889" cy="694373"/>
          </a:xfrm>
          <a:prstGeom prst="rect">
            <a:avLst/>
          </a:prstGeom>
          <a:noFill/>
          <a:ln/>
        </p:spPr>
        <p:txBody>
          <a:bodyPr wrap="none" rtlCol="0" anchor="t"/>
          <a:lstStyle/>
          <a:p>
            <a:pPr marL="0" indent="0">
              <a:lnSpc>
                <a:spcPts val="5468"/>
              </a:lnSpc>
              <a:buNone/>
            </a:pPr>
            <a:r>
              <a:rPr lang="en-US" sz="4374" b="1" kern="0" spc="-131" dirty="0">
                <a:solidFill>
                  <a:srgbClr val="000000"/>
                </a:solidFill>
                <a:latin typeface="Inter" pitchFamily="34" charset="0"/>
                <a:ea typeface="Inter" pitchFamily="34" charset="-122"/>
                <a:cs typeface="Inter" pitchFamily="34" charset="-120"/>
              </a:rPr>
              <a:t>Conclusion</a:t>
            </a:r>
            <a:endParaRPr lang="en-US" sz="4374" dirty="0"/>
          </a:p>
        </p:txBody>
      </p:sp>
      <p:sp>
        <p:nvSpPr>
          <p:cNvPr id="6" name="Text 3"/>
          <p:cNvSpPr/>
          <p:nvPr/>
        </p:nvSpPr>
        <p:spPr>
          <a:xfrm>
            <a:off x="6319599" y="3740110"/>
            <a:ext cx="7477601" cy="1777008"/>
          </a:xfrm>
          <a:prstGeom prst="rect">
            <a:avLst/>
          </a:prstGeom>
          <a:noFill/>
          <a:ln/>
        </p:spPr>
        <p:txBody>
          <a:bodyPr wrap="square" rtlCol="0" anchor="t"/>
          <a:lstStyle/>
          <a:p>
            <a:pPr marL="0" indent="0">
              <a:lnSpc>
                <a:spcPts val="2799"/>
              </a:lnSpc>
              <a:buNone/>
            </a:pPr>
            <a:r>
              <a:rPr lang="en-US" sz="1750" kern="0" spc="-35" dirty="0">
                <a:solidFill>
                  <a:srgbClr val="272525"/>
                </a:solidFill>
                <a:latin typeface="Inter" pitchFamily="34" charset="0"/>
                <a:ea typeface="Inter" pitchFamily="34" charset="-122"/>
                <a:cs typeface="Inter" pitchFamily="34" charset="-120"/>
              </a:rPr>
              <a:t>The Stock Market Trading Database Management System is a comprehensive solution designed to meet the needs of both traders and companies participating in the online stock market. It focuses on efficient transaction handling, robust security measures, and scalability to provide a seamless and secure trading experience for all stakeholders.</a:t>
            </a:r>
            <a:endParaRPr lang="en-US" sz="1750" dirty="0"/>
          </a:p>
        </p:txBody>
      </p:sp>
      <p:pic>
        <p:nvPicPr>
          <p:cNvPr id="7" name="Image 1" descr="preencoded.png">
            <a:hlinkClick r:id="rId4"/>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TotalTime>
  <Words>427</Words>
  <Application>Microsoft Office PowerPoint</Application>
  <PresentationFormat>Custom</PresentationFormat>
  <Paragraphs>35</Paragraphs>
  <Slides>8</Slides>
  <Notes>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vt:i4>
      </vt:variant>
    </vt:vector>
  </HeadingPairs>
  <TitlesOfParts>
    <vt:vector size="13" baseType="lpstr">
      <vt:lpstr>Arial</vt:lpstr>
      <vt:lpstr>Calibri</vt:lpstr>
      <vt:lpstr>Inter</vt:lpstr>
      <vt:lpstr>Lato Extended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Himanshu Mal</cp:lastModifiedBy>
  <cp:revision>2</cp:revision>
  <dcterms:created xsi:type="dcterms:W3CDTF">2023-12-12T21:19:37Z</dcterms:created>
  <dcterms:modified xsi:type="dcterms:W3CDTF">2023-12-13T20:37:03Z</dcterms:modified>
</cp:coreProperties>
</file>